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12" r:id="rId1"/>
  </p:sldMasterIdLst>
  <p:notesMasterIdLst>
    <p:notesMasterId r:id="rId12"/>
  </p:notesMasterIdLst>
  <p:sldIdLst>
    <p:sldId id="256" r:id="rId2"/>
    <p:sldId id="405" r:id="rId3"/>
    <p:sldId id="408" r:id="rId4"/>
    <p:sldId id="404" r:id="rId5"/>
    <p:sldId id="418" r:id="rId6"/>
    <p:sldId id="406" r:id="rId7"/>
    <p:sldId id="430" r:id="rId8"/>
    <p:sldId id="429" r:id="rId9"/>
    <p:sldId id="417" r:id="rId10"/>
    <p:sldId id="428" r:id="rId11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0" autoAdjust="0"/>
    <p:restoredTop sz="89202" autoAdjust="0"/>
  </p:normalViewPr>
  <p:slideViewPr>
    <p:cSldViewPr>
      <p:cViewPr>
        <p:scale>
          <a:sx n="75" d="100"/>
          <a:sy n="75" d="100"/>
        </p:scale>
        <p:origin x="-81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</a:defRPr>
            </a:lvl1pPr>
            <a:extLst/>
          </a:lstStyle>
          <a:p>
            <a:pPr>
              <a:defRPr/>
            </a:pP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</a:defRPr>
            </a:lvl1pPr>
            <a:extLst/>
          </a:lstStyle>
          <a:p>
            <a:pPr>
              <a:defRPr/>
            </a:pPr>
            <a:fld id="{F29DC627-40ED-4492-A3EC-4DECF99675DC}" type="datetimeFigureOut">
              <a:rPr/>
              <a:pPr>
                <a:defRPr/>
              </a:pPr>
              <a:t>11.10.2010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pPr lvl="0"/>
            <a:endParaRPr lang="ru-RU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</a:defRPr>
            </a:lvl1pPr>
            <a:extLst/>
          </a:lstStyle>
          <a:p>
            <a:pPr>
              <a:defRPr/>
            </a:pP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ru-RU" sz="1200">
                <a:latin typeface="+mn-lt"/>
              </a:defRPr>
            </a:lvl1pPr>
            <a:extLst/>
          </a:lstStyle>
          <a:p>
            <a:pPr>
              <a:defRPr/>
            </a:pPr>
            <a:fld id="{6CF57AED-6F6B-470F-B6F0-8880D032EE5D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3505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dirty="0" smtClean="0"/>
          </a:p>
        </p:txBody>
      </p:sp>
      <p:sp>
        <p:nvSpPr>
          <p:cNvPr id="32772" name="Rectangl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EF285D-AAD0-40C2-BA0B-36CCCED4A6EE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40BFB9-4C5D-4D0D-A6AF-60EB4181C444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40BFB9-4C5D-4D0D-A6AF-60EB4181C444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40BFB9-4C5D-4D0D-A6AF-60EB4181C444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40BFB9-4C5D-4D0D-A6AF-60EB4181C444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40BFB9-4C5D-4D0D-A6AF-60EB4181C444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40BFB9-4C5D-4D0D-A6AF-60EB4181C44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40BFB9-4C5D-4D0D-A6AF-60EB4181C444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40BFB9-4C5D-4D0D-A6AF-60EB4181C444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40BFB9-4C5D-4D0D-A6AF-60EB4181C444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BB846-0C7A-450F-9D28-89540116C431}" type="datetime1">
              <a:rPr lang="ru-RU"/>
              <a:pPr>
                <a:defRPr/>
              </a:pPr>
              <a:t>22.01.2012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76C7D-DD24-479A-AFAC-17D63ECE8C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CDC3D-4462-488B-84AC-E3DAFD641968}" type="datetime1">
              <a:rPr lang="ru-RU"/>
              <a:pPr>
                <a:defRPr/>
              </a:pPr>
              <a:t>22.01.2012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A66C9-7B5A-4A79-9F51-F618F6BA78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E33EA-E686-48D1-A3C8-4CD185E4D666}" type="datetime1">
              <a:rPr lang="ru-RU"/>
              <a:pPr>
                <a:defRPr/>
              </a:pPr>
              <a:t>22.01.2012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AC75-24EA-4CA6-BF44-A21849065B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7545B-A8B3-40DC-B93A-C6E74E3729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0B736-AB82-4D63-90DA-65E325B32361}" type="datetime1">
              <a:rPr lang="ru-RU"/>
              <a:pPr>
                <a:defRPr/>
              </a:pPr>
              <a:t>22.01.2012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DEE06-8795-42E6-9304-78F4092577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5C76A-2B70-4B11-AFEC-F99937285B24}" type="datetime1">
              <a:rPr lang="ru-RU"/>
              <a:pPr>
                <a:defRPr/>
              </a:pPr>
              <a:t>22.01.2012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CC4E3-82B5-404B-97E7-E59551509B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FF7E0-B33F-4EA4-B35C-F5EA8C34C45E}" type="datetime1">
              <a:rPr lang="ru-RU"/>
              <a:pPr>
                <a:defRPr/>
              </a:pPr>
              <a:t>22.01.2012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A70B7-D1B7-4296-AB4A-B60F67B6D4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FCCC-ABEE-41D7-85D6-A08E1E75866F}" type="datetime1">
              <a:rPr lang="ru-RU"/>
              <a:pPr>
                <a:defRPr/>
              </a:pPr>
              <a:t>22.01.2012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312EC-D75B-4F8E-B777-2864F88DBD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FCB95-1DC2-4291-B300-1EDA0F952AAB}" type="datetime1">
              <a:rPr lang="ru-RU"/>
              <a:pPr>
                <a:defRPr/>
              </a:pPr>
              <a:t>22.01.2012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CBD7F-94AF-4230-A848-C1FA047DFF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9F983-E357-4887-8284-90679B72B72E}" type="datetime1">
              <a:rPr lang="ru-RU"/>
              <a:pPr>
                <a:defRPr/>
              </a:pPr>
              <a:t>22.01.2012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83F6F-0BF1-480C-8D80-5D60D76BD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0031D-E998-44C6-BC9C-E420971754A7}" type="datetime1">
              <a:rPr lang="ru-RU"/>
              <a:pPr>
                <a:defRPr/>
              </a:pPr>
              <a:t>22.01.2012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67A5D-B291-4C18-B2BA-07FAA56858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AA04F9B-C49D-43E4-BECE-EFED7D6F12D5}" type="datetime1">
              <a:rPr lang="ru-RU"/>
              <a:pPr>
                <a:defRPr/>
              </a:pPr>
              <a:t>22.01.2012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90B555F-0C27-48A3-9279-D9046D9AF2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4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Nika\Demo\02%20&#1055;&#1088;&#1077;&#1079;&#1077;&#1085;&#1090;&#1072;&#1094;&#1080;&#1080;\99%20&#1042;&#1099;&#1089;&#1090;&#1091;&#1087;&#1083;&#1077;&#1085;&#1080;&#1103;\2010%2010%2019%20&#1043;&#1086;&#1083;&#1080;&#1094;&#1099;&#1085;&#1086;\&#1048;&#1053;&#1058;&#1056;&#1054;-&#1043;&#1048;&#1057;%20&#1052;&#1080;&#1090;&#1072;&#1082;&#1086;&#1074;&#1080;&#1095;%20&#1057;.&#1040;.%20&#1054;&#1094;&#1077;&#1085;&#1082;&#1072;%20&#1084;&#1072;&#1089;&#1096;&#1090;&#1072;&#1073;&#1086;&#1074;%20&#1090;&#1077;&#1093;&#1085;&#1086;&#1075;&#1077;&#1085;&#1085;&#1099;&#1093;%20&#1063;&#1057;%20&#1089;%20&#1080;&#1089;&#1087;&#1086;&#1083;&#1100;&#1079;&#1086;&#1074;&#1072;&#1085;&#1080;&#1077;&#1084;%20&#1085;&#1086;&#1074;&#1086;&#1081;%20&#1074;&#1077;&#1088;&#1089;&#1080;&#1080;%20&#1056;&#1080;&#1089;&#1082;%20&#1063;&#1057;\&#1056;&#1080;&#1089;&#1082;%20&#1075;&#1088;&#1091;&#1087;&#1087;&#1072;.avi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/>
          </p:cNvSpPr>
          <p:nvPr>
            <p:ph type="ctrTitle"/>
          </p:nvPr>
        </p:nvSpPr>
        <p:spPr>
          <a:xfrm>
            <a:off x="357188" y="1785938"/>
            <a:ext cx="8482012" cy="3071812"/>
          </a:xfrm>
        </p:spPr>
        <p:txBody>
          <a:bodyPr/>
          <a:lstStyle/>
          <a:p>
            <a:pPr eaLnBrk="1" hangingPunct="1"/>
            <a:r>
              <a:rPr lang="ru-RU" sz="4800" b="1" dirty="0" smtClean="0">
                <a:solidFill>
                  <a:schemeClr val="bg1"/>
                </a:solidFill>
              </a:rPr>
              <a:t>Модуль </a:t>
            </a:r>
            <a:r>
              <a:rPr lang="en-US" sz="4800" b="1" dirty="0" smtClean="0">
                <a:solidFill>
                  <a:schemeClr val="bg1"/>
                </a:solidFill>
              </a:rPr>
              <a:t>ArcGIS</a:t>
            </a:r>
            <a:r>
              <a:rPr lang="ru-RU" sz="4800" b="1" dirty="0" smtClean="0">
                <a:solidFill>
                  <a:schemeClr val="bg1"/>
                </a:solidFill>
              </a:rPr>
              <a:t/>
            </a:r>
            <a:br>
              <a:rPr lang="ru-RU" sz="4800" b="1" dirty="0" smtClean="0">
                <a:solidFill>
                  <a:schemeClr val="bg1"/>
                </a:solidFill>
              </a:rPr>
            </a:br>
            <a:r>
              <a:rPr lang="ru-RU" sz="4800" b="1" dirty="0" smtClean="0">
                <a:solidFill>
                  <a:schemeClr val="bg1"/>
                </a:solidFill>
              </a:rPr>
              <a:t>Риск ЧС (оператор)</a:t>
            </a:r>
          </a:p>
        </p:txBody>
      </p:sp>
      <p:sp>
        <p:nvSpPr>
          <p:cNvPr id="10" name="Rectangle 4"/>
          <p:cNvSpPr txBox="1">
            <a:spLocks/>
          </p:cNvSpPr>
          <p:nvPr/>
        </p:nvSpPr>
        <p:spPr bwMode="auto">
          <a:xfrm>
            <a:off x="107504" y="44624"/>
            <a:ext cx="9036496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200"/>
              </a:spcBef>
              <a:buClr>
                <a:schemeClr val="accent2"/>
              </a:buClr>
              <a:buSzPct val="60000"/>
            </a:pPr>
            <a:r>
              <a:rPr lang="ru-RU" sz="3600" dirty="0" smtClean="0">
                <a:solidFill>
                  <a:srgbClr val="FFFF00"/>
                </a:solidFill>
                <a:latin typeface="Calibri" pitchFamily="34" charset="0"/>
              </a:rPr>
              <a:t>Краткий обзор</a:t>
            </a:r>
            <a:endParaRPr lang="ru-RU" sz="3600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14290"/>
            <a:ext cx="8215370" cy="107157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Практическое применение</a:t>
            </a:r>
            <a:endParaRPr sz="4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4248472" cy="5152180"/>
          </a:xfr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chemeClr val="bg1"/>
                </a:solidFill>
              </a:rPr>
              <a:t>Дежурно-диспетчерская служба</a:t>
            </a:r>
          </a:p>
          <a:p>
            <a:pPr lvl="0"/>
            <a:r>
              <a:rPr lang="ru-RU" sz="2800" dirty="0" smtClean="0">
                <a:solidFill>
                  <a:schemeClr val="bg1"/>
                </a:solidFill>
              </a:rPr>
              <a:t>Совместные учения</a:t>
            </a:r>
          </a:p>
          <a:p>
            <a:pPr lvl="0"/>
            <a:r>
              <a:rPr lang="ru-RU" sz="2800" dirty="0" smtClean="0">
                <a:solidFill>
                  <a:schemeClr val="bg1"/>
                </a:solidFill>
              </a:rPr>
              <a:t>Обучение</a:t>
            </a:r>
          </a:p>
          <a:p>
            <a:pPr lvl="0"/>
            <a:r>
              <a:rPr lang="ru-RU" sz="2800" dirty="0" smtClean="0">
                <a:solidFill>
                  <a:schemeClr val="bg1"/>
                </a:solidFill>
              </a:rPr>
              <a:t>Документы промышленной безопасности: </a:t>
            </a:r>
          </a:p>
          <a:p>
            <a:pPr lvl="1"/>
            <a:r>
              <a:rPr lang="ru-RU" sz="2000" dirty="0" smtClean="0">
                <a:solidFill>
                  <a:schemeClr val="bg1"/>
                </a:solidFill>
              </a:rPr>
              <a:t>паспорт безопасности, </a:t>
            </a:r>
          </a:p>
          <a:p>
            <a:pPr lvl="1"/>
            <a:r>
              <a:rPr lang="ru-RU" sz="2000" dirty="0" smtClean="0">
                <a:solidFill>
                  <a:schemeClr val="bg1"/>
                </a:solidFill>
              </a:rPr>
              <a:t>декларация безопасности, </a:t>
            </a:r>
          </a:p>
          <a:p>
            <a:pPr lvl="1"/>
            <a:r>
              <a:rPr lang="ru-RU" sz="2000" dirty="0" smtClean="0">
                <a:solidFill>
                  <a:schemeClr val="bg1"/>
                </a:solidFill>
              </a:rPr>
              <a:t>план ликвидации аварийных ситуаций,</a:t>
            </a:r>
          </a:p>
          <a:p>
            <a:pPr lvl="1"/>
            <a:r>
              <a:rPr lang="ru-RU" sz="2000" dirty="0" smtClean="0">
                <a:solidFill>
                  <a:schemeClr val="bg1"/>
                </a:solidFill>
              </a:rPr>
              <a:t>трехмерные модели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805" y="1412776"/>
            <a:ext cx="2505024" cy="1927714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E:\3D модели\изображения\Обзорные планы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389" y="4653136"/>
            <a:ext cx="2081440" cy="1920652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832"/>
            <a:ext cx="2218556" cy="1251019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746" y="3618200"/>
            <a:ext cx="2337884" cy="1755015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77072"/>
            <a:ext cx="1428750" cy="227647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85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Nika\Soft\01 Риск ЧС оператор\03 Материалы\01 документация\для буклета фотографии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56792"/>
            <a:ext cx="2376264" cy="1782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lumMod val="75000"/>
                <a:alpha val="65000"/>
              </a:schemeClr>
            </a:outerShdw>
          </a:effectLst>
        </p:spPr>
      </p:pic>
      <p:pic>
        <p:nvPicPr>
          <p:cNvPr id="2051" name="Picture 3" descr="E:\Nika\Soft\01 Риск ЧС оператор\03 Материалы\01 документация\для буклета фотографии\711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2852936"/>
            <a:ext cx="2226754" cy="1670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lumMod val="75000"/>
                <a:alpha val="65000"/>
              </a:schemeClr>
            </a:outerShdw>
          </a:effectLst>
        </p:spPr>
      </p:pic>
      <p:pic>
        <p:nvPicPr>
          <p:cNvPr id="2052" name="Picture 4" descr="E:\Nika\Soft\01 Риск ЧС оператор\03 Материалы\01 документация\для буклета фотографии\poarche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2710155"/>
            <a:ext cx="2494630" cy="1870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lumMod val="75000"/>
                <a:alpha val="65000"/>
              </a:schemeClr>
            </a:outerShdw>
          </a:effectLst>
        </p:spPr>
      </p:pic>
      <p:pic>
        <p:nvPicPr>
          <p:cNvPr id="2053" name="Picture 5" descr="E:\Nika\Soft\01 Риск ЧС оператор\03 Материалы\01 документация\для буклета фотографии\trsbur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1556792"/>
            <a:ext cx="1987788" cy="2553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lumMod val="75000"/>
                <a:alpha val="65000"/>
              </a:schemeClr>
            </a:outerShdw>
          </a:effectLst>
        </p:spPr>
      </p:pic>
      <p:pic>
        <p:nvPicPr>
          <p:cNvPr id="2056" name="Picture 8" descr="E:\Nika\Soft\01 Риск ЧС оператор\03 Материалы\01 документация\для буклета фотографии\www.PicsDesktop.com_51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1" y="1500174"/>
            <a:ext cx="2571768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lumMod val="75000"/>
                <a:alpha val="65000"/>
              </a:schemeClr>
            </a:outerShdw>
          </a:effec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23528" y="5157192"/>
            <a:ext cx="8612524" cy="1384995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>
            <a:solidFill>
              <a:srgbClr val="FF0000"/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</a:rPr>
              <a:t>Модуль предназначен для проведения расчетов зон поражения и определения степени риска в результате аварий на промышленных объектах </a:t>
            </a:r>
            <a:endParaRPr lang="ru-RU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14290"/>
            <a:ext cx="8215370" cy="107157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Назначение</a:t>
            </a:r>
            <a:endParaRPr sz="4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145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14290"/>
            <a:ext cx="8215370" cy="107157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Целевая аудитория</a:t>
            </a:r>
            <a:endParaRPr sz="4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8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2736304" cy="954107"/>
          </a:xfrm>
        </p:spPr>
        <p:txBody>
          <a:bodyPr wrap="square">
            <a:spAutoFit/>
          </a:bodyPr>
          <a:lstStyle/>
          <a:p>
            <a:pPr marL="0" lvl="0" indent="0" algn="ctr"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Проектные подразделения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173" y="2420888"/>
            <a:ext cx="2332627" cy="2273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lumMod val="75000"/>
                <a:alpha val="65000"/>
              </a:schemeClr>
            </a:outerShdw>
          </a:effectLst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4930" y="2483780"/>
            <a:ext cx="2163763" cy="2147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lumMod val="75000"/>
                <a:alpha val="65000"/>
              </a:schemeClr>
            </a:outerShdw>
          </a:effectLst>
        </p:spPr>
      </p:pic>
      <p:sp>
        <p:nvSpPr>
          <p:cNvPr id="15" name="Содержимое 2"/>
          <p:cNvSpPr txBox="1">
            <a:spLocks/>
          </p:cNvSpPr>
          <p:nvPr/>
        </p:nvSpPr>
        <p:spPr>
          <a:xfrm>
            <a:off x="5941144" y="1484784"/>
            <a:ext cx="2951336" cy="9541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Дежурные службы</a:t>
            </a: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3779912" y="4177080"/>
            <a:ext cx="3024336" cy="9541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Оперативное реагирование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2771800" y="2708920"/>
            <a:ext cx="3024336" cy="9541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dirty="0" smtClean="0">
                <a:solidFill>
                  <a:srgbClr val="FFFF00"/>
                </a:solidFill>
                <a:latin typeface="+mn-lt"/>
              </a:rPr>
              <a:t>Комплексный анализ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23528" y="5229200"/>
            <a:ext cx="8612524" cy="1384995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>
            <a:solidFill>
              <a:srgbClr val="FF0000"/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</a:rPr>
              <a:t>Расчет может быть осуществлен в произвольном месте или для группы объектов с использованием различных методик </a:t>
            </a:r>
            <a:endParaRPr lang="ru-RU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825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259" y="2649199"/>
            <a:ext cx="2271056" cy="1514859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14290"/>
            <a:ext cx="8215370" cy="107157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Модул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ь «Риск ЧС (оператор)»</a:t>
            </a:r>
            <a:endParaRPr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49200"/>
            <a:ext cx="2160240" cy="151485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636" y="2662348"/>
            <a:ext cx="2147653" cy="1488561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445597"/>
            <a:ext cx="1874966" cy="238457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51520" y="4853478"/>
            <a:ext cx="8612524" cy="1815882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>
            <a:solidFill>
              <a:srgbClr val="FF0000"/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</a:rPr>
              <a:t>Модуль «Риск ЧС (оператор)» является модулем расширения </a:t>
            </a:r>
            <a:r>
              <a:rPr 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</a:rPr>
              <a:t>ArcGIS Desktop 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</a:rPr>
              <a:t>и представлен в виде панели инструментов в приложениях  </a:t>
            </a:r>
          </a:p>
          <a:p>
            <a:pPr algn="ctr"/>
            <a:r>
              <a:rPr lang="en-US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</a:rPr>
              <a:t>ArcMap</a:t>
            </a:r>
            <a:r>
              <a:rPr 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</a:rPr>
              <a:t>, </a:t>
            </a:r>
            <a:r>
              <a:rPr lang="en-US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</a:rPr>
              <a:t>ArcGlobe</a:t>
            </a:r>
            <a:r>
              <a:rPr 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</a:rPr>
              <a:t>, </a:t>
            </a:r>
            <a:r>
              <a:rPr lang="en-US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</a:rPr>
              <a:t>ArcScene</a:t>
            </a:r>
            <a:r>
              <a:rPr lang="en-US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</a:rPr>
              <a:t> 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</a:rPr>
              <a:t>версий 9.3, 10</a:t>
            </a:r>
            <a:endParaRPr lang="ru-RU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2" y="1445597"/>
            <a:ext cx="5616000" cy="98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539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14290"/>
            <a:ext cx="8215370" cy="107157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Методики расчета</a:t>
            </a:r>
            <a:endParaRPr sz="4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8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5256584" cy="2800767"/>
          </a:xfr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chemeClr val="bg1"/>
                </a:solidFill>
              </a:rPr>
              <a:t>ВНИИГАЗ Методика по оценке зон </a:t>
            </a:r>
            <a:r>
              <a:rPr lang="ru-RU" sz="2000" dirty="0" smtClean="0">
                <a:solidFill>
                  <a:schemeClr val="bg1"/>
                </a:solidFill>
              </a:rPr>
              <a:t>поражения</a:t>
            </a:r>
          </a:p>
          <a:p>
            <a:pPr lvl="0"/>
            <a:r>
              <a:rPr lang="ru-RU" sz="2000" dirty="0">
                <a:solidFill>
                  <a:schemeClr val="bg1"/>
                </a:solidFill>
              </a:rPr>
              <a:t>ГОСТ Р 12.3.047-98 </a:t>
            </a:r>
            <a:r>
              <a:rPr lang="ru-RU" sz="2000" dirty="0" smtClean="0">
                <a:solidFill>
                  <a:schemeClr val="bg1"/>
                </a:solidFill>
              </a:rPr>
              <a:t>Пожарная безопасность технологических процессов</a:t>
            </a:r>
          </a:p>
          <a:p>
            <a:pPr lvl="0"/>
            <a:r>
              <a:rPr lang="ru-RU" sz="2000" dirty="0">
                <a:solidFill>
                  <a:schemeClr val="bg1"/>
                </a:solidFill>
              </a:rPr>
              <a:t>РД 52.04.253-90 Заражение </a:t>
            </a:r>
            <a:r>
              <a:rPr lang="ru-RU" sz="2000" dirty="0" smtClean="0">
                <a:solidFill>
                  <a:schemeClr val="bg1"/>
                </a:solidFill>
              </a:rPr>
              <a:t>СДЯВ</a:t>
            </a:r>
          </a:p>
          <a:p>
            <a:pPr lvl="0"/>
            <a:r>
              <a:rPr lang="ru-RU" sz="2000" dirty="0">
                <a:solidFill>
                  <a:schemeClr val="bg1"/>
                </a:solidFill>
              </a:rPr>
              <a:t>РД 03-409-01 Взрыв ТВС  (с изменениями и дополнениями</a:t>
            </a:r>
            <a:r>
              <a:rPr lang="ru-RU" sz="2000" dirty="0" smtClean="0">
                <a:solidFill>
                  <a:schemeClr val="bg1"/>
                </a:solidFill>
              </a:rPr>
              <a:t>)</a:t>
            </a:r>
          </a:p>
          <a:p>
            <a:pPr lvl="0"/>
            <a:r>
              <a:rPr lang="ru-RU" sz="2000" dirty="0" smtClean="0">
                <a:solidFill>
                  <a:schemeClr val="bg1"/>
                </a:solidFill>
              </a:rPr>
              <a:t>другие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51520" y="4853478"/>
            <a:ext cx="8612524" cy="1692771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>
            <a:solidFill>
              <a:srgbClr val="FF0000"/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</a:rPr>
              <a:t>Методической основой модуля являются нормативные документы в области промышленной безопасности. В составе модуля можно использовать более 10 методик расчета, список которых может расширяться </a:t>
            </a:r>
            <a:endParaRPr lang="ru-RU" sz="2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430" y="1484784"/>
            <a:ext cx="3329186" cy="3057167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341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14290"/>
            <a:ext cx="8215370" cy="107157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Функции модуля</a:t>
            </a:r>
            <a:endParaRPr sz="4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8" name="Содержимое 2"/>
          <p:cNvSpPr>
            <a:spLocks noGrp="1"/>
          </p:cNvSpPr>
          <p:nvPr>
            <p:ph idx="1"/>
          </p:nvPr>
        </p:nvSpPr>
        <p:spPr>
          <a:xfrm>
            <a:off x="179512" y="2996952"/>
            <a:ext cx="8712968" cy="3539430"/>
          </a:xfr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</a:rPr>
              <a:t>Расчет зон поражения в произвольном месте на карте (от точки, линии или полигона)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</a:rPr>
              <a:t>Расчет зон поражения от группы опасных объектов из любого векторного слоя на карте с сохранением расчетов в отдельной базе </a:t>
            </a:r>
            <a:r>
              <a:rPr lang="ru-RU" sz="2000" dirty="0" err="1" smtClean="0">
                <a:solidFill>
                  <a:schemeClr val="bg1"/>
                </a:solidFill>
              </a:rPr>
              <a:t>геоданных</a:t>
            </a:r>
            <a:endParaRPr lang="ru-RU" sz="2000" dirty="0" smtClean="0">
              <a:solidFill>
                <a:schemeClr val="bg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</a:rPr>
              <a:t>Восстановление расчетов из базы </a:t>
            </a:r>
            <a:r>
              <a:rPr lang="ru-RU" sz="2000" dirty="0" err="1" smtClean="0">
                <a:solidFill>
                  <a:schemeClr val="bg1"/>
                </a:solidFill>
              </a:rPr>
              <a:t>геоданных</a:t>
            </a:r>
            <a:endParaRPr lang="ru-RU" sz="2000" dirty="0" smtClean="0">
              <a:solidFill>
                <a:schemeClr val="bg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</a:rPr>
              <a:t>Манипулирование отображением расчетов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</a:rPr>
              <a:t>Расчет параметров аварии на газопроводе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</a:rPr>
              <a:t>Настройка модуля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</a:rPr>
              <a:t>Ведение библиотек опасных веществ, деревьев событий, сценариев, шаблонов расчета, описаний факторов поражения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708713" y="2492896"/>
            <a:ext cx="50405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95772" y="2492896"/>
            <a:ext cx="50405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82831" y="2492896"/>
            <a:ext cx="50405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69890" y="2492896"/>
            <a:ext cx="50405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56949" y="2492896"/>
            <a:ext cx="50405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44008" y="2492896"/>
            <a:ext cx="50405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96136" y="2492896"/>
            <a:ext cx="50405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713" y="1436410"/>
            <a:ext cx="5616000" cy="98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667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14290"/>
            <a:ext cx="8215370" cy="107157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Ключевые достоинства</a:t>
            </a:r>
            <a:endParaRPr sz="4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8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3888432" cy="4216539"/>
          </a:xfr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schemeClr val="bg1"/>
                </a:solidFill>
              </a:rPr>
              <a:t>Учет различных факторов поражения (взрывы, пожары, химическое заражение)</a:t>
            </a:r>
          </a:p>
          <a:p>
            <a:pPr lvl="0"/>
            <a:r>
              <a:rPr lang="ru-RU" sz="2000" dirty="0" smtClean="0">
                <a:solidFill>
                  <a:schemeClr val="bg1"/>
                </a:solidFill>
              </a:rPr>
              <a:t>Интерактивное моделирование с отображением зоны поражения при любом изменении параметра</a:t>
            </a:r>
          </a:p>
          <a:p>
            <a:pPr lvl="0"/>
            <a:r>
              <a:rPr lang="ru-RU" sz="2000" dirty="0" smtClean="0">
                <a:solidFill>
                  <a:schemeClr val="bg1"/>
                </a:solidFill>
              </a:rPr>
              <a:t>Учет геометрии объекта, включая трехмерное представление зоны поражения (сфера, купол и др.)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12776"/>
            <a:ext cx="2506216" cy="2491057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3" y="2420888"/>
            <a:ext cx="3696223" cy="242688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293096"/>
            <a:ext cx="3707989" cy="243460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121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14290"/>
            <a:ext cx="8215370" cy="107157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Ключевые достоинства</a:t>
            </a:r>
            <a:endParaRPr sz="4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8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4032448" cy="5201424"/>
          </a:xfr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schemeClr val="bg1"/>
                </a:solidFill>
              </a:rPr>
              <a:t>Решение </a:t>
            </a:r>
            <a:r>
              <a:rPr lang="ru-RU" sz="2000" dirty="0">
                <a:solidFill>
                  <a:schemeClr val="bg1"/>
                </a:solidFill>
              </a:rPr>
              <a:t>обратных </a:t>
            </a:r>
            <a:r>
              <a:rPr lang="ru-RU" sz="2000" dirty="0" smtClean="0">
                <a:solidFill>
                  <a:schemeClr val="bg1"/>
                </a:solidFill>
              </a:rPr>
              <a:t>задач, то есть определение расстояний при которых достигается заданный показатель или вероятность поражения</a:t>
            </a:r>
          </a:p>
          <a:p>
            <a:pPr lvl="0"/>
            <a:r>
              <a:rPr lang="ru-RU" sz="2000" dirty="0" smtClean="0">
                <a:solidFill>
                  <a:schemeClr val="bg1"/>
                </a:solidFill>
              </a:rPr>
              <a:t>Сценарный подход с расчетом нескольких альтернатив в результате аварии</a:t>
            </a:r>
            <a:endParaRPr lang="ru-RU" sz="2000" dirty="0">
              <a:solidFill>
                <a:schemeClr val="bg1"/>
              </a:solidFill>
            </a:endParaRPr>
          </a:p>
          <a:p>
            <a:pPr lvl="0"/>
            <a:r>
              <a:rPr lang="ru-RU" sz="2000" dirty="0" smtClean="0">
                <a:solidFill>
                  <a:schemeClr val="bg1"/>
                </a:solidFill>
              </a:rPr>
              <a:t>Использование специализированных библиотек для ускорения ввода информации и понимания результатов расчетов</a:t>
            </a:r>
            <a:endParaRPr lang="ru-RU" sz="2000" dirty="0">
              <a:solidFill>
                <a:schemeClr val="bg1"/>
              </a:solidFill>
            </a:endParaRPr>
          </a:p>
          <a:p>
            <a:pPr lvl="0"/>
            <a:r>
              <a:rPr lang="ru-RU" sz="2000" dirty="0" smtClean="0">
                <a:solidFill>
                  <a:schemeClr val="bg1"/>
                </a:solidFill>
              </a:rPr>
              <a:t>Формирование </a:t>
            </a:r>
            <a:r>
              <a:rPr lang="ru-RU" sz="2000" dirty="0">
                <a:solidFill>
                  <a:schemeClr val="bg1"/>
                </a:solidFill>
              </a:rPr>
              <a:t>текстовых и табличных отчетов с подробной схемой проведения </a:t>
            </a:r>
            <a:r>
              <a:rPr lang="ru-RU" sz="2000" dirty="0" smtClean="0">
                <a:solidFill>
                  <a:schemeClr val="bg1"/>
                </a:solidFill>
              </a:rPr>
              <a:t>расчетов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641407"/>
            <a:ext cx="2813144" cy="2896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7" t="5989" r="14861" b="10937"/>
          <a:stretch/>
        </p:blipFill>
        <p:spPr bwMode="auto">
          <a:xfrm>
            <a:off x="4355976" y="1556792"/>
            <a:ext cx="3841254" cy="251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336" y="1412776"/>
            <a:ext cx="2025992" cy="1020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653136"/>
            <a:ext cx="2617118" cy="172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930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4" cstate="print"/>
          <a:srcRect l="23693" t="10216" r="21036" b="2164"/>
          <a:stretch>
            <a:fillRect/>
          </a:stretch>
        </p:blipFill>
        <p:spPr bwMode="auto">
          <a:xfrm>
            <a:off x="323528" y="3354920"/>
            <a:ext cx="1161801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lumMod val="75000"/>
                <a:alpha val="65000"/>
              </a:scheme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5" cstate="print"/>
          <a:srcRect t="18215" r="1960" b="3959"/>
          <a:stretch>
            <a:fillRect/>
          </a:stretch>
        </p:blipFill>
        <p:spPr bwMode="auto">
          <a:xfrm>
            <a:off x="6516216" y="3152693"/>
            <a:ext cx="2411761" cy="161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lumMod val="75000"/>
                <a:alpha val="65000"/>
              </a:scheme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14290"/>
            <a:ext cx="8215370" cy="107157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Материалы</a:t>
            </a:r>
            <a:endParaRPr sz="4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6" cstate="print"/>
          <a:srcRect l="12917" t="34727" r="5332" b="11819"/>
          <a:stretch>
            <a:fillRect/>
          </a:stretch>
        </p:blipFill>
        <p:spPr bwMode="auto">
          <a:xfrm>
            <a:off x="2123728" y="3140968"/>
            <a:ext cx="3672408" cy="1590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lumMod val="75000"/>
                <a:alpha val="65000"/>
              </a:schemeClr>
            </a:outerShdw>
          </a:effec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24508" y="5011104"/>
            <a:ext cx="2544338" cy="1577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к группа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5337212" y="5011104"/>
            <a:ext cx="2069976" cy="1552482"/>
          </a:xfrm>
          <a:prstGeom prst="rect">
            <a:avLst/>
          </a:prstGeom>
        </p:spPr>
      </p:pic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1446550"/>
          </a:xfr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schemeClr val="bg1"/>
                </a:solidFill>
              </a:rPr>
              <a:t>Руководства (администратора, пользователя, методики расчета, примеры использования)</a:t>
            </a:r>
          </a:p>
          <a:p>
            <a:pPr lvl="0"/>
            <a:r>
              <a:rPr lang="ru-RU" sz="2000" dirty="0" smtClean="0">
                <a:solidFill>
                  <a:schemeClr val="bg1"/>
                </a:solidFill>
              </a:rPr>
              <a:t>Презентации (обзор, подробное описание, пример использования)</a:t>
            </a:r>
          </a:p>
          <a:p>
            <a:pPr lvl="0"/>
            <a:r>
              <a:rPr lang="ru-RU" sz="2000" dirty="0" smtClean="0">
                <a:solidFill>
                  <a:schemeClr val="bg1"/>
                </a:solidFill>
              </a:rPr>
              <a:t>Демонстрация – «живая работа» (все функции, примеры использования)</a:t>
            </a:r>
          </a:p>
        </p:txBody>
      </p:sp>
    </p:spTree>
    <p:extLst>
      <p:ext uri="{BB962C8B-B14F-4D97-AF65-F5344CB8AC3E}">
        <p14:creationId xmlns:p14="http://schemas.microsoft.com/office/powerpoint/2010/main" val="399172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6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MOVIE_ONCLICK_URL" val="http://"/>
  <p:tag name="GENSWF_MOVIE_PRESENTATION_END_URL" val="http://"/>
  <p:tag name="ISPRING_ULTRA_SCORM_TRACKING_SLIDES" val="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373</Words>
  <Application>Microsoft Office PowerPoint</Application>
  <PresentationFormat>Экран (4:3)</PresentationFormat>
  <Paragraphs>67</Paragraphs>
  <Slides>10</Slides>
  <Notes>10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Модуль ArcGIS Риск ЧС (оператор)</vt:lpstr>
      <vt:lpstr>Назначение</vt:lpstr>
      <vt:lpstr>Целевая аудитория</vt:lpstr>
      <vt:lpstr>Модуль «Риск ЧС (оператор)»</vt:lpstr>
      <vt:lpstr>Методики расчета</vt:lpstr>
      <vt:lpstr>Функции модуля</vt:lpstr>
      <vt:lpstr>Ключевые достоинства</vt:lpstr>
      <vt:lpstr>Ключевые достоинства</vt:lpstr>
      <vt:lpstr>Материалы</vt:lpstr>
      <vt:lpstr>Практическое применение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Риск ЧС - обзор</dc:title>
  <dc:creator/>
  <cp:lastModifiedBy/>
  <cp:revision>1</cp:revision>
  <dcterms:created xsi:type="dcterms:W3CDTF">2007-06-05T17:58:01Z</dcterms:created>
  <dcterms:modified xsi:type="dcterms:W3CDTF">2012-01-22T08:41:45Z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